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6" r:id="rId2"/>
    <p:sldMasterId id="2147483703" r:id="rId3"/>
    <p:sldMasterId id="2147483649" r:id="rId4"/>
    <p:sldMasterId id="2147483718" r:id="rId5"/>
    <p:sldMasterId id="2147484272" r:id="rId6"/>
    <p:sldMasterId id="2147484274" r:id="rId7"/>
    <p:sldMasterId id="2147484276" r:id="rId8"/>
    <p:sldMasterId id="2147484960" r:id="rId9"/>
    <p:sldMasterId id="2147485604" r:id="rId10"/>
  </p:sldMasterIdLst>
  <p:notesMasterIdLst>
    <p:notesMasterId r:id="rId48"/>
  </p:notesMasterIdLst>
  <p:sldIdLst>
    <p:sldId id="308" r:id="rId11"/>
    <p:sldId id="335" r:id="rId12"/>
    <p:sldId id="333" r:id="rId13"/>
    <p:sldId id="334" r:id="rId14"/>
    <p:sldId id="342" r:id="rId15"/>
    <p:sldId id="272" r:id="rId16"/>
    <p:sldId id="310" r:id="rId17"/>
    <p:sldId id="263" r:id="rId18"/>
    <p:sldId id="350" r:id="rId19"/>
    <p:sldId id="313" r:id="rId20"/>
    <p:sldId id="314" r:id="rId21"/>
    <p:sldId id="316" r:id="rId22"/>
    <p:sldId id="315" r:id="rId23"/>
    <p:sldId id="326" r:id="rId24"/>
    <p:sldId id="327" r:id="rId25"/>
    <p:sldId id="328" r:id="rId26"/>
    <p:sldId id="311" r:id="rId27"/>
    <p:sldId id="323" r:id="rId28"/>
    <p:sldId id="318" r:id="rId29"/>
    <p:sldId id="322" r:id="rId30"/>
    <p:sldId id="336" r:id="rId31"/>
    <p:sldId id="352" r:id="rId32"/>
    <p:sldId id="325" r:id="rId33"/>
    <p:sldId id="320" r:id="rId34"/>
    <p:sldId id="337" r:id="rId35"/>
    <p:sldId id="329" r:id="rId36"/>
    <p:sldId id="338" r:id="rId37"/>
    <p:sldId id="341" r:id="rId38"/>
    <p:sldId id="331" r:id="rId39"/>
    <p:sldId id="330" r:id="rId40"/>
    <p:sldId id="343" r:id="rId41"/>
    <p:sldId id="351" r:id="rId42"/>
    <p:sldId id="344" r:id="rId43"/>
    <p:sldId id="345" r:id="rId44"/>
    <p:sldId id="346" r:id="rId45"/>
    <p:sldId id="317" r:id="rId46"/>
    <p:sldId id="35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69B"/>
    <a:srgbClr val="0A5C14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77" autoAdjust="0"/>
  </p:normalViewPr>
  <p:slideViewPr>
    <p:cSldViewPr>
      <p:cViewPr varScale="1">
        <p:scale>
          <a:sx n="63" d="100"/>
          <a:sy n="63" d="100"/>
        </p:scale>
        <p:origin x="-1944" y="-1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9340C-E1AF-294E-8077-94D91656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8" charset="-128"/>
        <a:cs typeface="ＭＳ Ｐゴシック" pitchFamily="-10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Geneva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Geneva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A90AF-FB94-D542-8D06-F831E1B40F0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Edited slide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69D1F-CB80-1A40-A824-DFFACF8F3A9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C0BF8-B882-E64D-B83A-B41256CFE1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DD26A-9EDE-D840-BA86-2C986816A1A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23CCF-2BF2-744F-A39C-2D00160AA08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66E2D-B271-8C43-A0B9-16EE9D5CB1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3A5F1-C788-3140-9B7D-B92CFCAF17E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F7DA7-C666-694A-9865-DE6048C327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14D80-3159-7946-BA5F-99E2D462E2D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DBC62-8E34-804D-9221-B8ACBDE4393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7E181-3B59-6C47-A3C5-DA0D800FEE1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B3F8E7-CB80-7A44-9892-743D76AB5A0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4C4B6C-320E-E04D-89EB-1255D0A2817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3CBCC2-C127-A04F-9B2D-255F124C820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9947D-009D-C842-889E-7A34FBA97AB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A270D4-C62C-FB4B-A4CB-A842F03D05F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CA2E1-59BB-9B46-AD26-79F81D316D2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4C4B6C-320E-E04D-89EB-1255D0A2817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C16EED-BC35-674D-BACE-60924F52EA2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7EFE2E-97ED-A74E-8B6C-10528C1B8DB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C15A6E-EFC2-5A4B-9C04-3C5A73CCF1F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4955DD-C9DF-5A44-B5D9-4B621B7E3D33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09.31 EO only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16.11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20.31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25.07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B6B891-90CB-7345-9505-B833D3327FC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08.15; 09.32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16.12 focuses only on verses 15-17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20.32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25.08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80BC78-7903-174B-B132-F4B8359C81EE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09.33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20.33; 25.09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91A80-ACC7-054D-B32E-7E3E4D9E7BD4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09.34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20.34; 25.10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3757E-68ED-F447-A497-8BC20F183FE0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09.35; 11.24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18.09; 20.31; 25.07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DC0C7-4053-7B4F-988F-6F30B5EAB5F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A6FEB-D739-EC44-AF73-19B8489EEE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D237-2327-5D42-9D26-6BA24F38C6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manuscript has missing sections on the top, bottom, and end—just like our study of a passage can skip segments.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278E5F-12FC-A749-BE4E-4C79E2B75FD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FA1930-6F72-F84E-AFCB-D9707161FC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Start the sentence with the word "the."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D6A98-93C9-6841-8FB9-0D9A9524841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0994F-A30E-6940-861B-937959D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8750-E32E-8040-9564-94F7396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5E5-77F5-E94E-8990-564C66A5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DED6-2F08-8743-BF5A-2D731907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86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566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08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92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18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8948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0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3ABE-82D7-3F4A-B8EB-A82B397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577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1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816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59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3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5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2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4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0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3A20-DBF2-A449-8946-D82D235A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6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0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046BF-E119-9A4C-828B-5430DC10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3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733-4984-B84D-881E-DD376614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FFB4-6F2B-5043-BDAF-C4353D49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0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64C9-1AD5-2448-8407-0205E463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6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9384-5863-1C45-A959-F2AB81F6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4F87-4104-9F4A-A897-32FDC4A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0E9C-7550-1D44-A1F4-1DEA8F67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9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BF2F-15D8-3F41-B8D2-2C41A66E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1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A7F6-4888-B946-8323-5BCA4385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1FB-8FDF-3A4A-8E08-77335A5C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01D1-8DC5-6949-8A57-789646B9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2C1-F151-1A47-A1C7-8914E660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0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8EA0-CB0A-3648-B2F1-26D63386A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943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525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4A8A-1533-FB4F-A7C3-34EF939AA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539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C35-1459-AD41-B845-BC68C5B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1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560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718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2809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7963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814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689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175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101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2739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48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94C-8BA9-6649-8CD4-F4BE3B8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5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419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1DA3-4652-1541-BB46-6E8FFA98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EC32-68A9-D742-86A3-C0496B2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5477187-0886-514C-8FA1-38D5810A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8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9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9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90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BC4E520D-A24F-8E41-BC88-11BB1E4FA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0A3BDD-ABD4-4E49-B5D9-AC99CCA8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6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FC722878-A1E1-2A4A-90C8-73752C569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7" r:id="rId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en-US" sz="8000" b="1" dirty="0" err="1" smtClean="0">
                <a:latin typeface="Arial" charset="0"/>
                <a:ea typeface="Osaka" charset="0"/>
                <a:cs typeface="Arial" charset="0"/>
              </a:rPr>
              <a:t>Eksejetikal</a:t>
            </a:r>
            <a:r>
              <a:rPr kumimoji="0" lang="en-US" sz="8000" b="1" dirty="0" smtClean="0">
                <a:latin typeface="Arial" charset="0"/>
                <a:ea typeface="Osaka" charset="0"/>
                <a:cs typeface="Arial" charset="0"/>
              </a:rPr>
              <a:t> </a:t>
            </a:r>
            <a:r>
              <a:rPr kumimoji="0" lang="en-US" sz="8000" b="1" dirty="0" err="1" smtClean="0">
                <a:latin typeface="Arial" charset="0"/>
                <a:ea typeface="Osaka" charset="0"/>
                <a:cs typeface="Arial" charset="0"/>
              </a:rPr>
              <a:t>na</a:t>
            </a:r>
            <a:r>
              <a:rPr kumimoji="0" lang="en-US" sz="8000" b="1" dirty="0" smtClean="0">
                <a:latin typeface="Arial" charset="0"/>
                <a:ea typeface="Osaka" charset="0"/>
                <a:cs typeface="Arial" charset="0"/>
              </a:rPr>
              <a:t> </a:t>
            </a:r>
            <a:r>
              <a:rPr kumimoji="0" lang="en-US" sz="8000" b="1" dirty="0" err="1" smtClean="0">
                <a:latin typeface="Arial" charset="0"/>
                <a:ea typeface="Osaka" charset="0"/>
                <a:cs typeface="Arial" charset="0"/>
              </a:rPr>
              <a:t>Pagbabalangkas</a:t>
            </a:r>
            <a:endParaRPr kumimoji="0" lang="en-US" sz="5400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352800"/>
            <a:ext cx="89916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sz="6600" b="1" dirty="0">
                <a:latin typeface="Arial" charset="0"/>
                <a:ea typeface="Osaka" charset="0"/>
                <a:cs typeface="Arial" charset="0"/>
              </a:rPr>
              <a:t>Part 2: </a:t>
            </a:r>
            <a:br>
              <a:rPr kumimoji="0" lang="en-US" sz="6600" b="1" dirty="0">
                <a:latin typeface="Arial" charset="0"/>
                <a:ea typeface="Osaka" charset="0"/>
                <a:cs typeface="Arial" charset="0"/>
              </a:rPr>
            </a:b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Z</a:t>
            </a:r>
            <a:r>
              <a:rPr kumimoji="0" lang="en-US" sz="5400" b="1" baseline="-25000" dirty="0">
                <a:latin typeface="Arial" charset="0"/>
                <a:ea typeface="Osaka" charset="0"/>
                <a:cs typeface="Arial" charset="0"/>
              </a:rPr>
              <a:t>1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+X+Z</a:t>
            </a:r>
            <a:r>
              <a:rPr kumimoji="0" lang="en-US" sz="5400" b="1" baseline="-25000" dirty="0">
                <a:latin typeface="Arial" charset="0"/>
                <a:ea typeface="Osaka" charset="0"/>
                <a:cs typeface="Arial" charset="0"/>
              </a:rPr>
              <a:t>2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+Y</a:t>
            </a:r>
            <a:r>
              <a:rPr kumimoji="0" lang="en-US" sz="5400" b="1" dirty="0" smtClean="0">
                <a:latin typeface="Arial" charset="0"/>
                <a:ea typeface="Osaka" charset="0"/>
                <a:cs typeface="Arial" charset="0"/>
              </a:rPr>
              <a:t> </a:t>
            </a:r>
            <a:r>
              <a:rPr kumimoji="0" lang="en-US" sz="5400" b="1" dirty="0" err="1" smtClean="0">
                <a:latin typeface="Arial" charset="0"/>
                <a:ea typeface="Osaka" charset="0"/>
                <a:cs typeface="Arial" charset="0"/>
              </a:rPr>
              <a:t>Anyo</a:t>
            </a:r>
            <a:endParaRPr kumimoji="0" lang="en-US" sz="54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33</a:t>
            </a: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1295400"/>
          <a:ext cx="8610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4849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Z1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Z2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Y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2272109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Paraan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kung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(i.e. “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daan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…”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Panginoon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nagbigay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tagumpay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kontra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Sa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pamagitan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Pagkatiwalaan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kanyang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baon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at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hindi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satin 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272109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Dahilan</a:t>
                      </a:r>
                      <a:endParaRPr lang="en-US" sz="2000" b="1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000" b="1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(i.e.,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Bakit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natin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pwede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..)</a:t>
                      </a:r>
                      <a:endParaRPr lang="en-US" sz="20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Makaramdam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seguridad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Ay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dahil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</a:rPr>
                        <a:t>Kasama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natin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Panginoon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at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mas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malakas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siya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90678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 of 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Form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553200" y="1828800"/>
            <a:ext cx="2819400" cy="2286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2057400" y="1828800"/>
            <a:ext cx="2133600" cy="2133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-76200" y="1828800"/>
            <a:ext cx="2209800" cy="2133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4267200" y="1828800"/>
            <a:ext cx="2209800" cy="2209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6477000" y="4038600"/>
            <a:ext cx="2133600" cy="2286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1981200" y="4038600"/>
            <a:ext cx="2209800" cy="2209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0" y="4038600"/>
            <a:ext cx="2057400" cy="2438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343400" y="3962400"/>
            <a:ext cx="20574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1752600"/>
          <a:ext cx="84582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585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152127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Dahilan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Panginoon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ay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mapagkatiwalaan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dahil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siya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ating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tagapagligtas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at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mas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malakas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117021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Dahilan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Maari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tayong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mabuhay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na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nagtagumpay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dahil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Tinutulungan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niya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tayo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laban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 of 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Form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629400" y="23622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362200" y="23622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-381000" y="23622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495800" y="2362200"/>
            <a:ext cx="1419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629400" y="39624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362200" y="38862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-533400" y="38862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495800" y="3733800"/>
            <a:ext cx="1419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1600200"/>
          <a:ext cx="82296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626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000090"/>
                    </a:solidFill>
                  </a:tcPr>
                </a:tc>
              </a:tr>
              <a:tr h="97108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Tagumpay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Tiwala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Kristo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1803442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Paraan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kung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(i.e. “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daan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…”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Panginoon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ay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nagbigay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tagumpay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kontra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Sa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pamamagitan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Para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magtiwala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Kristo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lamang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138726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paraan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kung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Pagkatiwalaan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natin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si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Kristo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walang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takot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Sa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pamamagitan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ng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Pagkatiwalaan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kanyang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baon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at </a:t>
                      </a:r>
                      <a:r>
                        <a:rPr lang="en-US" b="1" baseline="0" dirty="0" err="1" smtClean="0">
                          <a:solidFill>
                            <a:srgbClr val="FFFFFF"/>
                          </a:solidFill>
                        </a:rPr>
                        <a:t>hindi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satin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Siyasatin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Anyo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457200" y="3276600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4800600" y="3307080"/>
            <a:ext cx="1752600" cy="4572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609600" y="5105400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 flipV="1">
            <a:off x="4800600" y="5111473"/>
            <a:ext cx="1752600" cy="4571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533400" y="3200400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685800" y="4953000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 animBg="1"/>
      <p:bldP spid="424975" grpId="0" animBg="1"/>
      <p:bldP spid="424976" grpId="0" animBg="1"/>
      <p:bldP spid="424977" grpId="0" animBg="1"/>
      <p:bldP spid="424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752600"/>
          <a:ext cx="8153400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62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148315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rason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Panginoon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ay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mapagkatiwalaan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ay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dahil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siya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ating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tagapagligtas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at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mas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malakas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siya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148315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rason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mamuhay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tayo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na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matagumpay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ay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dahil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Panginoon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ay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tinutulungan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tayo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laban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kay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Satanas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Siyasatin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Anyo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533400" y="2438399"/>
            <a:ext cx="1828800" cy="4571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4648200" y="24384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609600" y="3916680"/>
            <a:ext cx="1752600" cy="4571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4724400" y="39624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676400"/>
          <a:ext cx="6705600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2209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tao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para/para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sa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sa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pamamagitan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b="1" baseline="0" dirty="0" err="1" smtClean="0">
                          <a:solidFill>
                            <a:schemeClr val="bg1"/>
                          </a:solidFill>
                        </a:rPr>
                        <a:t>mga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…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Homiletikal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tanong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katangian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Sino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143000"/>
          <a:ext cx="7772400" cy="533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/>
                <a:gridCol w="38862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Z1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4572000">
                <a:tc>
                  <a:txBody>
                    <a:bodyPr/>
                    <a:lstStyle/>
                    <a:p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kalamangan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katangian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nilalaman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ebidensiya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lawak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kung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saan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pagkakalilanlan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kalikasan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layon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problema/solusyon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kalidad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Tugon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resulta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tagpuan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Ang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pagsubok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Homiletikal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Tanong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Katangian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2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154392" y="958916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Ano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1295400"/>
          <a:ext cx="67818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2209800"/>
              </a:tblGrid>
              <a:tr h="5264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921327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Ay (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ang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) </a:t>
                      </a: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mga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Homiletikal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Tanong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Katangian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544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150408" y="1492315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Saan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6" name="WordArt 6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74208" y="2330515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Kailan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7" name="WordArt 7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0480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Bakit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8" name="WordArt 8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962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Paano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9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41805" y="3259402"/>
            <a:ext cx="5211763" cy="2114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Sa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ilalim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ng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anong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kalagayan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7" grpId="0" animBg="1"/>
      <p:bldP spid="445448" grpId="0" animBg="1"/>
      <p:bldP spid="4454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MF - Plate 2"/>
          <p:cNvPicPr>
            <a:picLocks noChangeAspect="1" noChangeArrowheads="1"/>
          </p:cNvPicPr>
          <p:nvPr/>
        </p:nvPicPr>
        <p:blipFill>
          <a:blip r:embed="rId3">
            <a:lum brigh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200025" y="1595021"/>
            <a:ext cx="89439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Humanap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key connectives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text (e.g., 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at,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pero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,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nang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gayon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ay,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dahil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,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etc.).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Itugma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ito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tamang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Z</a:t>
            </a:r>
            <a:r>
              <a:rPr lang="en-US" sz="2800" b="1" baseline="-25000" dirty="0" smtClean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at Z</a:t>
            </a:r>
            <a:r>
              <a:rPr lang="en-US" sz="2800" b="1" baseline="-25000" dirty="0" smtClean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Gamitin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sila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isang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EI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walang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cs typeface="Arial" charset="0"/>
              </a:rPr>
              <a:t>talinghaga</a:t>
            </a:r>
            <a:endParaRPr lang="en-US" sz="28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Mangagbihis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kayo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buong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kagayakan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Dios, </a:t>
            </a:r>
            <a:r>
              <a:rPr lang="en-US" altLang="ja-JP" sz="2800" b="1" dirty="0" err="1" smtClean="0">
                <a:solidFill>
                  <a:srgbClr val="FFFF00"/>
                </a:solidFill>
                <a:cs typeface="Arial" charset="0"/>
              </a:rPr>
              <a:t>upang</a:t>
            </a:r>
            <a:r>
              <a:rPr lang="en-US" altLang="ja-JP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00"/>
                </a:solidFill>
                <a:cs typeface="Arial" charset="0"/>
              </a:rPr>
              <a:t>kayo'y</a:t>
            </a:r>
            <a:r>
              <a:rPr lang="en-US" altLang="ja-JP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magsitibay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laban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mga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lalang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diablo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.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US" altLang="ja-JP" sz="2800" b="1" dirty="0" err="1" smtClean="0">
                <a:solidFill>
                  <a:srgbClr val="FFFF00"/>
                </a:solidFill>
                <a:cs typeface="Arial" charset="0"/>
              </a:rPr>
              <a:t>Ang</a:t>
            </a:r>
            <a:r>
              <a:rPr lang="en-US" altLang="ja-JP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00"/>
                </a:solidFill>
                <a:cs typeface="Arial" charset="0"/>
              </a:rPr>
              <a:t>Dahilan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para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sa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kasang-ayon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ispiritual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disiplina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smtClean="0">
                <a:solidFill>
                  <a:srgbClr val="FFFF00"/>
                </a:solidFill>
                <a:cs typeface="Arial" charset="0"/>
              </a:rPr>
              <a:t>ay </a:t>
            </a:r>
            <a:r>
              <a:rPr lang="en-US" altLang="ja-JP" sz="2800" b="1" dirty="0" err="1" smtClean="0">
                <a:solidFill>
                  <a:srgbClr val="FFFF00"/>
                </a:solidFill>
                <a:cs typeface="Arial" charset="0"/>
              </a:rPr>
              <a:t>upang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makapagtanggol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labansa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atake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ni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cs typeface="Arial" charset="0"/>
              </a:rPr>
              <a:t>Satanas</a:t>
            </a:r>
            <a:r>
              <a:rPr lang="en-US" altLang="ja-JP" sz="28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28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cs typeface="Arial" charset="0"/>
              </a:rPr>
              <a:t>34</a:t>
            </a:r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Pano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natin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malaman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kung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anong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katangian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ang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gamitin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429" name="Rectangle 1"/>
          <p:cNvSpPr>
            <a:spLocks noChangeArrowheads="1"/>
          </p:cNvSpPr>
          <p:nvPr/>
        </p:nvSpPr>
        <p:spPr bwMode="auto">
          <a:xfrm>
            <a:off x="304800" y="3886200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Israel 007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b="184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1675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klaseng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ka?</a:t>
            </a:r>
            <a:endParaRPr lang="en-US" sz="4000" b="1" u="sng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Awit 23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914400"/>
            <a:ext cx="87630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30000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Panginoon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pastor; </a:t>
            </a:r>
            <a:r>
              <a:rPr lang="en-US" b="1" dirty="0" err="1" smtClean="0">
                <a:solidFill>
                  <a:schemeClr val="bg1"/>
                </a:solidFill>
              </a:rPr>
              <a:t>hindi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mangangailangan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Kaniyang </a:t>
            </a:r>
            <a:r>
              <a:rPr lang="en-US" b="1" dirty="0" err="1" smtClean="0">
                <a:solidFill>
                  <a:schemeClr val="bg1"/>
                </a:solidFill>
              </a:rPr>
              <a:t>pinahihiga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sariwang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pastulan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pinapatnubayan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siping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tubig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pahingahan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Kaniyang </a:t>
            </a:r>
            <a:r>
              <a:rPr lang="en-US" b="1" dirty="0" err="1" smtClean="0">
                <a:solidFill>
                  <a:schemeClr val="bg1"/>
                </a:solidFill>
              </a:rPr>
              <a:t>pinapananauli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kaluluwa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pinapatnubayan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landas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katuwiran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alangalang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kaniyang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pangalan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Oo, </a:t>
            </a:r>
            <a:r>
              <a:rPr lang="en-US" b="1" dirty="0" err="1" smtClean="0">
                <a:solidFill>
                  <a:schemeClr val="bg1"/>
                </a:solidFill>
              </a:rPr>
              <a:t>bagaman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ako'y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lumalakad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libis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lilim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kamatayan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wala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katatakutang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kasamaan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sapagka't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ikaw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sumasa</a:t>
            </a:r>
            <a:r>
              <a:rPr lang="en-US" b="1" dirty="0" smtClean="0">
                <a:solidFill>
                  <a:schemeClr val="bg1"/>
                </a:solidFill>
              </a:rPr>
              <a:t> akin: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pamalo</a:t>
            </a:r>
            <a:r>
              <a:rPr lang="en-US" b="1" dirty="0" smtClean="0">
                <a:solidFill>
                  <a:schemeClr val="bg1"/>
                </a:solidFill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tungkod</a:t>
            </a:r>
            <a:r>
              <a:rPr lang="en-US" b="1" dirty="0" smtClean="0">
                <a:solidFill>
                  <a:schemeClr val="bg1"/>
                </a:solidFill>
              </a:rPr>
              <a:t>, ay </a:t>
            </a:r>
            <a:r>
              <a:rPr lang="en-US" b="1" dirty="0" err="1" smtClean="0">
                <a:solidFill>
                  <a:schemeClr val="bg1"/>
                </a:solidFill>
              </a:rPr>
              <a:t>nagsisialiw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akin. 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Iyong </a:t>
            </a:r>
            <a:r>
              <a:rPr lang="en-US" b="1" dirty="0" err="1" smtClean="0">
                <a:solidFill>
                  <a:schemeClr val="bg1"/>
                </a:solidFill>
              </a:rPr>
              <a:t>pinaghahandaan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dulang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harapan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kaaway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pinahiran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ulo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langis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saro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inaapawan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Tunay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kabutihan</a:t>
            </a:r>
            <a:r>
              <a:rPr lang="en-US" b="1" dirty="0" smtClean="0">
                <a:solidFill>
                  <a:schemeClr val="bg1"/>
                </a:solidFill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</a:rPr>
              <a:t>kaawaan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susunod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akin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lahat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kaarawan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buhay</a:t>
            </a:r>
            <a:r>
              <a:rPr lang="en-US" b="1" dirty="0" smtClean="0">
                <a:solidFill>
                  <a:schemeClr val="bg1"/>
                </a:solidFill>
              </a:rPr>
              <a:t>: at </a:t>
            </a:r>
            <a:r>
              <a:rPr lang="en-US" b="1" dirty="0" err="1" smtClean="0">
                <a:solidFill>
                  <a:schemeClr val="bg1"/>
                </a:solidFill>
              </a:rPr>
              <a:t>ako'y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tatahan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bahay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Panginoon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magpakailan</a:t>
            </a:r>
            <a:r>
              <a:rPr lang="en-US" b="1" dirty="0" smtClean="0">
                <a:solidFill>
                  <a:schemeClr val="bg1"/>
                </a:solidFill>
              </a:rPr>
              <a:t> man.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575800" cy="1143000"/>
          </a:xfrm>
        </p:spPr>
        <p:txBody>
          <a:bodyPr/>
          <a:lstStyle/>
          <a:p>
            <a:pPr eaLnBrk="1" hangingPunct="1"/>
            <a:r>
              <a:rPr kumimoji="1" lang="en-US" b="1" dirty="0" err="1" smtClean="0">
                <a:latin typeface="Verdana" charset="0"/>
              </a:rPr>
              <a:t>Karanasan</a:t>
            </a:r>
            <a:r>
              <a:rPr kumimoji="1" lang="en-US" b="1" dirty="0" smtClean="0">
                <a:latin typeface="Verdana" charset="0"/>
              </a:rPr>
              <a:t> </a:t>
            </a:r>
            <a:r>
              <a:rPr kumimoji="1" lang="en-US" b="1" dirty="0" err="1" smtClean="0">
                <a:latin typeface="Verdana" charset="0"/>
              </a:rPr>
              <a:t>sa</a:t>
            </a:r>
            <a:r>
              <a:rPr kumimoji="1" lang="en-US" b="1" dirty="0" smtClean="0">
                <a:latin typeface="Verdana" charset="0"/>
              </a:rPr>
              <a:t> </a:t>
            </a:r>
            <a:r>
              <a:rPr kumimoji="1" lang="en-US" b="1" dirty="0" err="1" smtClean="0">
                <a:latin typeface="Verdana" charset="0"/>
              </a:rPr>
              <a:t>Sodom(</a:t>
            </a:r>
            <a:r>
              <a:rPr kumimoji="1" lang="en-US" b="1" dirty="0" err="1">
                <a:latin typeface="Verdana" charset="0"/>
              </a:rPr>
              <a:t>Gen</a:t>
            </a:r>
            <a:r>
              <a:rPr kumimoji="1" lang="en-US" b="1" dirty="0">
                <a:latin typeface="Verdana" charset="0"/>
              </a:rPr>
              <a:t>. 19)</a:t>
            </a:r>
            <a:endParaRPr kumimoji="1" lang="en-US" dirty="0">
              <a:latin typeface="Verdana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458200" cy="762000"/>
          </a:xfrm>
        </p:spPr>
        <p:txBody>
          <a:bodyPr/>
          <a:lstStyle/>
          <a:p>
            <a:pPr marL="711200" indent="-711200" algn="l" eaLnBrk="1" hangingPunct="1">
              <a:buFontTx/>
              <a:buAutoNum type="romanUcPeriod" startAt="2"/>
            </a:pPr>
            <a:r>
              <a:rPr kumimoji="1" lang="en-US" sz="2000" b="1" dirty="0" err="1" smtClean="0">
                <a:latin typeface="Verdana" charset="0"/>
              </a:rPr>
              <a:t>Pumunta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si</a:t>
            </a:r>
            <a:r>
              <a:rPr kumimoji="1" lang="en-US" sz="2000" b="1" dirty="0" smtClean="0">
                <a:latin typeface="Verdana" charset="0"/>
              </a:rPr>
              <a:t> Lot </a:t>
            </a:r>
            <a:r>
              <a:rPr kumimoji="1" lang="en-US" sz="2000" b="1" dirty="0" err="1" smtClean="0">
                <a:latin typeface="Verdana" charset="0"/>
              </a:rPr>
              <a:t>sa</a:t>
            </a:r>
            <a:r>
              <a:rPr kumimoji="1" lang="en-US" sz="2000" b="1" dirty="0" smtClean="0">
                <a:latin typeface="Verdana" charset="0"/>
              </a:rPr>
              <a:t> Sodom </a:t>
            </a:r>
            <a:r>
              <a:rPr kumimoji="1" lang="en-US" sz="2000" b="1" dirty="0" err="1" smtClean="0">
                <a:latin typeface="Verdana" charset="0"/>
              </a:rPr>
              <a:t>para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sa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kanyang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kasiyahan</a:t>
            </a:r>
            <a:r>
              <a:rPr kumimoji="1" lang="en-US" sz="2000" b="1" dirty="0" smtClean="0">
                <a:latin typeface="Verdana" charset="0"/>
              </a:rPr>
              <a:t> at </a:t>
            </a:r>
            <a:r>
              <a:rPr kumimoji="1" lang="en-US" sz="2000" b="1" dirty="0" err="1" smtClean="0">
                <a:latin typeface="Verdana" charset="0"/>
              </a:rPr>
              <a:t>hindi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maging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saksihan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para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sa</a:t>
            </a:r>
            <a:r>
              <a:rPr kumimoji="1" lang="en-US" sz="2000" b="1" dirty="0" smtClean="0">
                <a:latin typeface="Verdana" charset="0"/>
              </a:rPr>
              <a:t> </a:t>
            </a:r>
            <a:r>
              <a:rPr kumimoji="1" lang="en-US" sz="2000" b="1" dirty="0" err="1" smtClean="0">
                <a:latin typeface="Verdana" charset="0"/>
              </a:rPr>
              <a:t>Diyos</a:t>
            </a:r>
            <a:endParaRPr kumimoji="1" lang="en-US" sz="2000" b="1" dirty="0">
              <a:latin typeface="Verdana" charset="0"/>
            </a:endParaRP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19100" y="1295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AutoNum type="romanUcPeriod"/>
            </a:pP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Kadalasan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kailangan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natin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matutunan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mahirap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paraan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bago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natin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mapagtanto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alam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Panginoon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pinakamahusay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paraan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419100" y="3200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 smtClean="0">
                <a:latin typeface="Verdana" charset="0"/>
                <a:cs typeface="MS Pゴシック" charset="0"/>
              </a:rPr>
              <a:t>(Si Abram</a:t>
            </a:r>
            <a:r>
              <a:rPr kumimoji="1" lang="en-US" sz="2000" b="1" dirty="0">
                <a:latin typeface="Verdana" charset="0"/>
                <a:cs typeface="MS Pゴシック" charset="0"/>
              </a:rPr>
              <a:t>,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bilang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isang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uri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Kristo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, ay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namagitan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para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kay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Lot,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isang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uri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simbahan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mga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huling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araw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.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419100" y="4114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cs typeface="MS Pゴシック" charset="0"/>
              </a:rPr>
              <a:t>III.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	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kasalanan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Sodom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sanhi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pagkasira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nito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ay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homosekswalidad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.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419100" y="50292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cs typeface="MS Pゴシック" charset="0"/>
              </a:rPr>
              <a:t>IV.	2 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Pedro </a:t>
            </a:r>
            <a:r>
              <a:rPr kumimoji="1" lang="en-US" sz="2000" b="1" dirty="0">
                <a:latin typeface="Verdana" charset="0"/>
                <a:cs typeface="MS Pゴシック" charset="0"/>
              </a:rPr>
              <a:t>2:7-8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ay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sinasabi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Lot ay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taong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matuwid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,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tumutukoy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kaniyang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posisyon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kay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Kristo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,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hindi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kaniyang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gawa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.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457200" y="60198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Konklusyon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: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Gaano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karami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iyong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buhay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ay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naiwan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sa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cs typeface="MS Pゴシック" charset="0"/>
              </a:rPr>
              <a:t>inyo</a:t>
            </a:r>
            <a:r>
              <a:rPr kumimoji="1" lang="en-US" sz="2000" b="1" dirty="0" smtClean="0">
                <a:latin typeface="Verdana" charset="0"/>
                <a:cs typeface="MS Pゴシック" charset="0"/>
              </a:rPr>
              <a:t>?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 rot="-451533">
            <a:off x="4134633" y="532038"/>
            <a:ext cx="35052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b="1" dirty="0" err="1" smtClean="0">
                <a:solidFill>
                  <a:schemeClr val="bg1"/>
                </a:solidFill>
                <a:latin typeface="Verdana" charset="0"/>
                <a:cs typeface="MS Pゴシック" charset="0"/>
              </a:rPr>
              <a:t>Iyong</a:t>
            </a:r>
            <a:r>
              <a:rPr kumimoji="1" lang="en-US" b="1" dirty="0" smtClean="0">
                <a:solidFill>
                  <a:schemeClr val="bg1"/>
                </a:solidFill>
                <a:latin typeface="Verdana" charset="0"/>
                <a:cs typeface="MS Pゴシック" charset="0"/>
              </a:rPr>
              <a:t> </a:t>
            </a:r>
            <a:r>
              <a:rPr kumimoji="1" lang="en-US" b="1" dirty="0" err="1" smtClean="0">
                <a:solidFill>
                  <a:schemeClr val="bg1"/>
                </a:solidFill>
                <a:latin typeface="Verdana" charset="0"/>
                <a:cs typeface="MS Pゴシック" charset="0"/>
              </a:rPr>
              <a:t>Kritika</a:t>
            </a:r>
            <a:r>
              <a:rPr kumimoji="1" lang="en-US" b="1" dirty="0" smtClean="0">
                <a:solidFill>
                  <a:schemeClr val="bg1"/>
                </a:solidFill>
                <a:latin typeface="Verdana" charset="0"/>
                <a:cs typeface="MS Pゴシック" charset="0"/>
              </a:rPr>
              <a:t>?</a:t>
            </a:r>
            <a:endParaRPr kumimoji="1" lang="en-US" b="1" dirty="0">
              <a:solidFill>
                <a:schemeClr val="bg1"/>
              </a:solidFill>
              <a:latin typeface="Verdana" charset="0"/>
              <a:cs typeface="MS P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  <p:bldP spid="526340" grpId="0" build="p" autoUpdateAnimBg="0"/>
      <p:bldP spid="526341" grpId="0" build="p" autoUpdateAnimBg="0"/>
      <p:bldP spid="526342" grpId="0" build="p" autoUpdateAnimBg="0"/>
      <p:bldP spid="526343" grpId="0" build="p" autoUpdateAnimBg="0"/>
      <p:bldP spid="526344" grpId="0" build="p" autoUpdateAnimBg="0"/>
      <p:bldP spid="5263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10938" b="33376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7772400" cy="1143000"/>
          </a:xfrm>
          <a:extLst/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Ikaw</a:t>
            </a:r>
            <a:r>
              <a:rPr lang="en-US" b="1" dirty="0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isang</a:t>
            </a:r>
            <a:r>
              <a:rPr lang="en-US" b="1" dirty="0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Tupa</a:t>
            </a:r>
            <a:endParaRPr lang="en-US" b="1" dirty="0">
              <a:effectLst>
                <a:glow rad="127000">
                  <a:schemeClr val="tx1">
                    <a:alpha val="97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6096000" cy="2819400"/>
          </a:xfrm>
        </p:spPr>
        <p:txBody>
          <a:bodyPr/>
          <a:lstStyle/>
          <a:p>
            <a:pPr>
              <a:defRPr/>
            </a:pPr>
            <a:r>
              <a:rPr lang="en-US" sz="5000" i="1" dirty="0" err="1" smtClean="0">
                <a:solidFill>
                  <a:schemeClr val="bg1"/>
                </a:solidFill>
              </a:rPr>
              <a:t>Pinapatnubayan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niya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ako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sa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siping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ng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mga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tubig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na</a:t>
            </a:r>
            <a:r>
              <a:rPr lang="en-US" sz="5000" i="1" dirty="0" smtClean="0">
                <a:solidFill>
                  <a:schemeClr val="bg1"/>
                </a:solidFill>
              </a:rPr>
              <a:t> </a:t>
            </a:r>
            <a:r>
              <a:rPr lang="en-US" sz="5000" i="1" dirty="0" err="1" smtClean="0">
                <a:solidFill>
                  <a:schemeClr val="bg1"/>
                </a:solidFill>
              </a:rPr>
              <a:t>pahingahan</a:t>
            </a:r>
            <a:endParaRPr lang="en-US" sz="5000" i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nell Roundhand Black" charset="0"/>
              <a:ea typeface="ＭＳ Ｐゴシック" charset="0"/>
              <a:cs typeface="Snell Roundhand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7384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sz="6000" b="1" dirty="0" smtClean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23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304800" y="877144"/>
            <a:ext cx="8731696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Panginoon</a:t>
            </a:r>
            <a:r>
              <a:rPr lang="en-US" b="1" dirty="0" smtClean="0">
                <a:solidFill>
                  <a:srgbClr val="FFFF00"/>
                </a:solidFill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</a:rPr>
              <a:t>aking</a:t>
            </a:r>
            <a:r>
              <a:rPr lang="en-US" b="1" dirty="0" smtClean="0">
                <a:solidFill>
                  <a:srgbClr val="FFFF00"/>
                </a:solidFill>
              </a:rPr>
              <a:t> pastor; </a:t>
            </a:r>
            <a:r>
              <a:rPr lang="en-US" b="1" dirty="0" err="1" smtClean="0">
                <a:solidFill>
                  <a:srgbClr val="FFFF00"/>
                </a:solidFill>
              </a:rPr>
              <a:t>hindi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mangangailangan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Kaniyang </a:t>
            </a:r>
            <a:r>
              <a:rPr lang="en-US" b="1" dirty="0" err="1" smtClean="0">
                <a:solidFill>
                  <a:srgbClr val="FFFF00"/>
                </a:solidFill>
              </a:rPr>
              <a:t>pinahihiga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sariwang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pastulan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pinapatnubayan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niya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siping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tubig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pahingahan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Kaniyang </a:t>
            </a:r>
            <a:r>
              <a:rPr lang="en-US" b="1" dirty="0" err="1" smtClean="0">
                <a:solidFill>
                  <a:srgbClr val="FFFF00"/>
                </a:solidFill>
              </a:rPr>
              <a:t>pinapananauli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kaluluwa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pinapatnubayan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niya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landas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katuwiran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alangalang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kaniyang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pangalan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baseline="30000" dirty="0" smtClean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</a:rPr>
              <a:t>Oo, </a:t>
            </a:r>
            <a:r>
              <a:rPr lang="en-US" b="1" dirty="0" err="1" smtClean="0">
                <a:solidFill>
                  <a:srgbClr val="FFFF00"/>
                </a:solidFill>
              </a:rPr>
              <a:t>bagaman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ako'y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lumalakad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libis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lilim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kamatayan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wala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katatakutang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kasamaan</a:t>
            </a:r>
            <a:r>
              <a:rPr lang="en-US" b="1" dirty="0" smtClean="0">
                <a:solidFill>
                  <a:srgbClr val="FFFF00"/>
                </a:solidFill>
              </a:rPr>
              <a:t>; </a:t>
            </a:r>
            <a:r>
              <a:rPr lang="en-US" b="1" dirty="0" err="1" smtClean="0">
                <a:solidFill>
                  <a:srgbClr val="FFFF00"/>
                </a:solidFill>
              </a:rPr>
              <a:t>sapagka't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ikaw</a:t>
            </a:r>
            <a:r>
              <a:rPr lang="en-US" b="1" dirty="0" smtClean="0">
                <a:solidFill>
                  <a:srgbClr val="FFFF00"/>
                </a:solidFill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</a:rPr>
              <a:t>sumasa</a:t>
            </a:r>
            <a:r>
              <a:rPr lang="en-US" b="1" dirty="0" smtClean="0">
                <a:solidFill>
                  <a:srgbClr val="FFFF00"/>
                </a:solidFill>
              </a:rPr>
              <a:t> akin: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iyong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pamalo</a:t>
            </a:r>
            <a:r>
              <a:rPr lang="en-US" b="1" dirty="0" smtClean="0">
                <a:solidFill>
                  <a:srgbClr val="FFFF00"/>
                </a:solidFill>
              </a:rPr>
              <a:t> at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iyong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tungkod</a:t>
            </a:r>
            <a:r>
              <a:rPr lang="en-US" b="1" dirty="0" smtClean="0">
                <a:solidFill>
                  <a:srgbClr val="FFFF00"/>
                </a:solidFill>
              </a:rPr>
              <a:t>, ay </a:t>
            </a:r>
            <a:r>
              <a:rPr lang="en-US" b="1" dirty="0" err="1" smtClean="0">
                <a:solidFill>
                  <a:srgbClr val="FFFF00"/>
                </a:solidFill>
              </a:rPr>
              <a:t>nagsisialiw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akin. 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Iyong </a:t>
            </a:r>
            <a:r>
              <a:rPr lang="en-US" b="1" dirty="0" err="1" smtClean="0">
                <a:solidFill>
                  <a:schemeClr val="bg1"/>
                </a:solidFill>
              </a:rPr>
              <a:t>pinaghahandaan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dulang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harapan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kaaway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pinahiran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ulo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langis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saro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inaapawan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Tunay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kabutihan</a:t>
            </a:r>
            <a:r>
              <a:rPr lang="en-US" b="1" dirty="0" smtClean="0">
                <a:solidFill>
                  <a:schemeClr val="bg1"/>
                </a:solidFill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</a:rPr>
              <a:t>kaawaan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susunod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akin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lahat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kaarawan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buhay</a:t>
            </a:r>
            <a:r>
              <a:rPr lang="en-US" b="1" dirty="0" smtClean="0">
                <a:solidFill>
                  <a:schemeClr val="bg1"/>
                </a:solidFill>
              </a:rPr>
              <a:t>: at </a:t>
            </a:r>
            <a:r>
              <a:rPr lang="en-US" b="1" dirty="0" err="1" smtClean="0">
                <a:solidFill>
                  <a:schemeClr val="bg1"/>
                </a:solidFill>
              </a:rPr>
              <a:t>ako'y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tatahan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bahay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Panginoon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magpakailan</a:t>
            </a:r>
            <a:r>
              <a:rPr lang="en-US" b="1" dirty="0" smtClean="0">
                <a:solidFill>
                  <a:schemeClr val="bg1"/>
                </a:solidFill>
              </a:rPr>
              <a:t> man.</a:t>
            </a:r>
          </a:p>
        </p:txBody>
      </p:sp>
    </p:spTree>
    <p:extLst>
      <p:ext uri="{BB962C8B-B14F-4D97-AF65-F5344CB8AC3E}">
        <p14:creationId xmlns:p14="http://schemas.microsoft.com/office/powerpoint/2010/main" val="22609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4884738"/>
            <a:ext cx="7924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3.	(3b)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ay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nagbigay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patnubay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kabanalan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upang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protektahan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kanyang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ngalan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19812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A.	(1-3)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Paraan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sinaya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David ay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binigay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lahat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kailangan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niya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29035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1.	(1-2)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ay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nagbigay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masarap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pagkain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pahinga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tubig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natuwa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David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b="1" dirty="0" smtClean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38941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2.	(3a)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ay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nagbigay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ispirituwal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pagpain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pinanumbalik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kaluluwa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David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b="1" dirty="0" smtClean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Awit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23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Eksejetikal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Balangkas</a:t>
            </a:r>
            <a:endParaRPr lang="en-US" b="1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46</a:t>
            </a:r>
            <a:endParaRPr lang="en-US" smtClean="0"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5550768" y="5716488"/>
            <a:ext cx="533400" cy="304800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>
            <a:off x="2209800" y="1524000"/>
            <a:ext cx="609600" cy="457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H="1">
            <a:off x="2438400" y="1524000"/>
            <a:ext cx="23622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>
            <a:off x="5562600" y="3276600"/>
            <a:ext cx="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H="1">
            <a:off x="5486400" y="4343400"/>
            <a:ext cx="762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5580112" y="1447800"/>
            <a:ext cx="1201688" cy="3997424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0" y="1066800"/>
            <a:ext cx="922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I. (1-4)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ni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David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bigay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&amp; </a:t>
            </a:r>
            <a:r>
              <a:rPr lang="en-US" b="1" i="1" dirty="0" err="1" smtClean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proteksiyon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[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kagaya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Pastol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tupa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] ay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aliw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hindi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takot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6027003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B.	(4)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David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i="1" dirty="0" err="1" smtClean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pagprotekta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mapanganib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kalagayan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pagkawala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takot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057400" y="2743200"/>
            <a:ext cx="35052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10938" r="7448" b="33376"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7200" y="3733800"/>
            <a:ext cx="4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627688"/>
            <a:ext cx="3505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Tupa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Nagdidiwang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na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tao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68579" y="143846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116632"/>
            <a:ext cx="8229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l" eaLnBrk="1" hangingPunct="1">
              <a:defRPr/>
            </a:pPr>
            <a:r>
              <a:rPr lang="en-US" altLang="ja-JP" sz="36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Iyong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pinaghahandaan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ako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dulang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harap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ko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harapan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aking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mga</a:t>
            </a:r>
            <a:r>
              <a:rPr 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kaaway</a:t>
            </a:r>
            <a:r>
              <a:rPr lang="en-US" altLang="ja-JP" sz="36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” (v. 5)</a:t>
            </a:r>
            <a:endParaRPr lang="en-US" b="1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ja-JP" alt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Iyong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pinaghahandaan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ako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dulang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sa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harap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ko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sa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harapan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aking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mga</a:t>
            </a:r>
            <a:r>
              <a:rPr 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kaaway</a:t>
            </a:r>
            <a:r>
              <a:rPr lang="ja-JP" altLang="en-US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”</a:t>
            </a:r>
            <a:r>
              <a:rPr lang="en-US" altLang="ja-JP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(</a:t>
            </a:r>
            <a:r>
              <a:rPr lang="en-US" altLang="ja-JP" sz="3600" b="1" kern="1200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v</a:t>
            </a:r>
            <a:r>
              <a:rPr lang="en-US" altLang="ja-JP" sz="3600" b="1" kern="12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. 5)</a:t>
            </a:r>
            <a:endParaRPr lang="en-US" sz="3600" b="1" kern="12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3200" b="1" dirty="0" smtClean="0">
                <a:solidFill>
                  <a:srgbClr val="FFFFFF"/>
                </a:solidFill>
              </a:rPr>
              <a:t>“</a:t>
            </a:r>
            <a:r>
              <a:rPr lang="en-US" altLang="ja-JP" sz="3200" b="1" dirty="0" err="1" smtClean="0">
                <a:solidFill>
                  <a:srgbClr val="FFFFFF"/>
                </a:solidFill>
              </a:rPr>
              <a:t>Dulang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”</a:t>
            </a:r>
            <a:r>
              <a:rPr lang="en-US" altLang="ja-JP" sz="32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</a:rPr>
              <a:t>na</a:t>
            </a:r>
            <a:r>
              <a:rPr lang="en-US" altLang="ja-JP" sz="3200" b="1" dirty="0" smtClean="0">
                <a:solidFill>
                  <a:srgbClr val="FFFFFF"/>
                </a:solidFill>
              </a:rPr>
              <a:t> </a:t>
            </a:r>
            <a:r>
              <a:rPr lang="en-US" altLang="ja-JP" sz="3200" b="1" dirty="0" err="1" smtClean="0">
                <a:solidFill>
                  <a:srgbClr val="FFFFFF"/>
                </a:solidFill>
              </a:rPr>
              <a:t>Damo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</a:rPr>
              <a:t>Literal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na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Dulang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0001" r="35834"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3733800"/>
            <a:ext cx="4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FFFFFF"/>
                </a:solidFill>
              </a:rPr>
              <a:t>o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/>
      <p:bldP spid="1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Rectangle 3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Awit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Eksejetikal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Balangkas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II. (5)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paraan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pinakita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kanyang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kabutihan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David was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pamamagitan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pagparangal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sakanya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isang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nagtagumpay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harap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kaniyang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kalaban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.</a:t>
            </a:r>
          </a:p>
          <a:p>
            <a:pPr lvl="2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A.	(5a)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Protektado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David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kagaya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nagsasalo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nagtagumpay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harap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mga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kalaban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. </a:t>
            </a:r>
          </a:p>
          <a:p>
            <a:pPr lvl="3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B.	(5b)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Pinarangalan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David.</a:t>
            </a:r>
          </a:p>
          <a:p>
            <a:pPr lvl="3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C.	(5c)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Binigyan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si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David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higit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pang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pagpapala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kaysa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maaaring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tamasahin</a:t>
            </a: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083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048000"/>
            <a:ext cx="8320087" cy="70788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Naghanda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ka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dulang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sa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harap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ko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sa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harapan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aking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mga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kaaway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"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6748462" cy="4001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Pinahiran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ang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aking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ulo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langis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334000"/>
            <a:ext cx="6748462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”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Umapaw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ang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aking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Kopa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"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 build="p"/>
      <p:bldP spid="2" grpId="0"/>
      <p:bldP spid="7" grpId="0" uiExpand="1"/>
      <p:bldP spid="8" grpId="0" uiExpan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7384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sz="6000" b="1" dirty="0" smtClean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23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304800" y="877144"/>
            <a:ext cx="8731696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Panginoon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pastor; </a:t>
            </a:r>
            <a:r>
              <a:rPr lang="en-US" b="1" dirty="0" err="1" smtClean="0">
                <a:solidFill>
                  <a:schemeClr val="bg1"/>
                </a:solidFill>
              </a:rPr>
              <a:t>hindi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mangangailangan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Kaniyang </a:t>
            </a:r>
            <a:r>
              <a:rPr lang="en-US" b="1" dirty="0" err="1" smtClean="0">
                <a:solidFill>
                  <a:schemeClr val="bg1"/>
                </a:solidFill>
              </a:rPr>
              <a:t>pinahihiga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sariwang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pastulan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pinapatnubayan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siping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tubig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pahingahan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Kaniyang </a:t>
            </a:r>
            <a:r>
              <a:rPr lang="en-US" b="1" dirty="0" err="1" smtClean="0">
                <a:solidFill>
                  <a:schemeClr val="bg1"/>
                </a:solidFill>
              </a:rPr>
              <a:t>pinapananauli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kaluluwa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pinapatnubayan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niya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landas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katuwiran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alangalang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kaniyang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pangalan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chemeClr val="bg1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Oo, </a:t>
            </a:r>
            <a:r>
              <a:rPr lang="en-US" b="1" dirty="0" err="1" smtClean="0">
                <a:solidFill>
                  <a:schemeClr val="bg1"/>
                </a:solidFill>
              </a:rPr>
              <a:t>bagaman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ako'y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lumalakad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libis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lilim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kamatayan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wala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katatakutang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kasamaan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sapagka't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ikaw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sumasa</a:t>
            </a:r>
            <a:r>
              <a:rPr lang="en-US" b="1" dirty="0" smtClean="0">
                <a:solidFill>
                  <a:schemeClr val="bg1"/>
                </a:solidFill>
              </a:rPr>
              <a:t> akin: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pamalo</a:t>
            </a:r>
            <a:r>
              <a:rPr lang="en-US" b="1" dirty="0" smtClean="0">
                <a:solidFill>
                  <a:schemeClr val="bg1"/>
                </a:solidFill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tungkod</a:t>
            </a:r>
            <a:r>
              <a:rPr lang="en-US" b="1" dirty="0" smtClean="0">
                <a:solidFill>
                  <a:schemeClr val="bg1"/>
                </a:solidFill>
              </a:rPr>
              <a:t>, ay </a:t>
            </a:r>
            <a:r>
              <a:rPr lang="en-US" b="1" dirty="0" err="1" smtClean="0">
                <a:solidFill>
                  <a:schemeClr val="bg1"/>
                </a:solidFill>
              </a:rPr>
              <a:t>nagsisialiw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akin. </a:t>
            </a:r>
            <a:r>
              <a:rPr lang="en-US" b="1" baseline="30000" dirty="0" smtClean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Iyong </a:t>
            </a:r>
            <a:r>
              <a:rPr lang="en-US" b="1" dirty="0" err="1" smtClean="0">
                <a:solidFill>
                  <a:schemeClr val="bg1"/>
                </a:solidFill>
              </a:rPr>
              <a:t>pinaghahandaan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dulang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harapan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kaaway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iyong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pinahiran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ulo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langis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saro</a:t>
            </a:r>
            <a:r>
              <a:rPr lang="en-US" b="1" dirty="0" smtClean="0">
                <a:solidFill>
                  <a:schemeClr val="bg1"/>
                </a:solidFill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</a:rPr>
              <a:t>inaapawan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baseline="30000" dirty="0" smtClean="0">
                <a:solidFill>
                  <a:srgbClr val="FFFF00"/>
                </a:solidFill>
              </a:rPr>
              <a:t>6</a:t>
            </a:r>
            <a:r>
              <a:rPr lang="en-US" b="1" dirty="0" smtClean="0">
                <a:solidFill>
                  <a:srgbClr val="FFFF00"/>
                </a:solidFill>
              </a:rPr>
              <a:t>Tunay </a:t>
            </a:r>
            <a:r>
              <a:rPr lang="en-US" b="1" dirty="0" err="1" smtClean="0">
                <a:solidFill>
                  <a:srgbClr val="FFFF00"/>
                </a:solidFill>
              </a:rPr>
              <a:t>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kabutihan</a:t>
            </a:r>
            <a:r>
              <a:rPr lang="en-US" b="1" dirty="0" smtClean="0">
                <a:solidFill>
                  <a:srgbClr val="FFFF00"/>
                </a:solidFill>
              </a:rPr>
              <a:t> at </a:t>
            </a:r>
            <a:r>
              <a:rPr lang="en-US" b="1" dirty="0" err="1" smtClean="0">
                <a:solidFill>
                  <a:srgbClr val="FFFF00"/>
                </a:solidFill>
              </a:rPr>
              <a:t>kaawaan</a:t>
            </a:r>
            <a:r>
              <a:rPr lang="en-US" b="1" dirty="0" smtClean="0">
                <a:solidFill>
                  <a:srgbClr val="FFFF00"/>
                </a:solidFill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</a:rPr>
              <a:t>susunod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akin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lahat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kaarawan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aking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buhay</a:t>
            </a:r>
            <a:r>
              <a:rPr lang="en-US" b="1" dirty="0" smtClean="0">
                <a:solidFill>
                  <a:srgbClr val="FFFF00"/>
                </a:solidFill>
              </a:rPr>
              <a:t>: at </a:t>
            </a:r>
            <a:r>
              <a:rPr lang="en-US" b="1" dirty="0" err="1" smtClean="0">
                <a:solidFill>
                  <a:srgbClr val="FFFF00"/>
                </a:solidFill>
              </a:rPr>
              <a:t>ako'y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tatahan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bahay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Panginoon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magpakailan</a:t>
            </a:r>
            <a:r>
              <a:rPr lang="en-US" b="1" dirty="0" smtClean="0">
                <a:solidFill>
                  <a:srgbClr val="FFFF00"/>
                </a:solidFill>
              </a:rPr>
              <a:t> man.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tatahan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ja-JP" alt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3600" b="1" dirty="0" err="1" smtClean="0">
                <a:solidFill>
                  <a:schemeClr val="bg1"/>
                </a:solidFill>
              </a:rPr>
              <a:t>sa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bahay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Panginoon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magpakailan</a:t>
            </a:r>
            <a:r>
              <a:rPr lang="en-US" sz="3600" b="1" dirty="0" smtClean="0">
                <a:solidFill>
                  <a:schemeClr val="bg1"/>
                </a:solidFill>
              </a:rPr>
              <a:t> man</a:t>
            </a:r>
            <a:r>
              <a:rPr lang="ja-JP" alt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41800" y="3733800"/>
            <a:ext cx="4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>
                <a:solidFill>
                  <a:srgbClr val="FFFFFF"/>
                </a:solidFill>
              </a:rPr>
              <a:t>o</a:t>
            </a: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Titira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bahay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langit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Pagsamba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sa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tabernakulo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4300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9" name="Rectangle 3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Awit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Eksjetikal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Balangkas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III. (6)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ni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David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patuloy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kabutihan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ipangako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makipagniig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kanya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tabernakulo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habangbuhay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.</a:t>
            </a: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A.	(6a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) Si David ay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nagpahiyag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tiwala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magpapakita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kabutihan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kanya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pang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habang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buhay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. </a:t>
            </a: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B.	(6b)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ni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David ay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ipangako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ma </a:t>
            </a:r>
            <a:r>
              <a:rPr lang="en-US" b="1" dirty="0" err="1" smtClean="0">
                <a:solidFill>
                  <a:srgbClr val="FFFF00"/>
                </a:solidFill>
                <a:ea typeface="Arial" charset="0"/>
                <a:cs typeface="Arial" charset="0"/>
              </a:rPr>
              <a:t>makipagniig</a:t>
            </a:r>
            <a:r>
              <a:rPr lang="en-US" b="1" dirty="0" smtClean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kasama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tabernakulo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 pang </a:t>
            </a:r>
            <a:r>
              <a:rPr lang="en-US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habangbuhay</a:t>
            </a:r>
            <a:r>
              <a:rPr lang="en-US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. </a:t>
            </a: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pic>
        <p:nvPicPr>
          <p:cNvPr id="74754" name="Picture 4" descr="BeMoreVag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10992" r="22310" b="598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ounded Rectangular Callout 2"/>
          <p:cNvSpPr>
            <a:spLocks noChangeArrowheads="1"/>
          </p:cNvSpPr>
          <p:nvPr/>
        </p:nvSpPr>
        <p:spPr bwMode="auto">
          <a:xfrm rot="10800000" flipV="1">
            <a:off x="-36512" y="0"/>
            <a:ext cx="5293170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dirty="0" err="1" smtClean="0"/>
              <a:t>Ano</a:t>
            </a:r>
            <a:r>
              <a:rPr lang="en-US" sz="4400" dirty="0" smtClean="0"/>
              <a:t> </a:t>
            </a:r>
            <a:r>
              <a:rPr lang="en-US" sz="4400" dirty="0" err="1" smtClean="0"/>
              <a:t>ang</a:t>
            </a:r>
            <a:r>
              <a:rPr lang="en-US" sz="4400" dirty="0" smtClean="0"/>
              <a:t> </a:t>
            </a:r>
            <a:r>
              <a:rPr lang="en-US" sz="4400" dirty="0" err="1" smtClean="0"/>
              <a:t>trabaho</a:t>
            </a:r>
            <a:r>
              <a:rPr lang="en-US" sz="4400" dirty="0" smtClean="0"/>
              <a:t> mo?</a:t>
            </a:r>
            <a:endParaRPr lang="en-US" sz="2000" dirty="0"/>
          </a:p>
        </p:txBody>
      </p:sp>
      <p:sp>
        <p:nvSpPr>
          <p:cNvPr id="74756" name="Rounded Rectangular Callout 5"/>
          <p:cNvSpPr>
            <a:spLocks noChangeArrowheads="1"/>
          </p:cNvSpPr>
          <p:nvPr/>
        </p:nvSpPr>
        <p:spPr bwMode="auto">
          <a:xfrm rot="10800000" flipV="1">
            <a:off x="5436096" y="115888"/>
            <a:ext cx="3685730" cy="1728787"/>
          </a:xfrm>
          <a:prstGeom prst="wedgeRoundRectCallout">
            <a:avLst>
              <a:gd name="adj1" fmla="val -24195"/>
              <a:gd name="adj2" fmla="val 11145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4088" y="152400"/>
            <a:ext cx="41609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FFFF"/>
                </a:solidFill>
              </a:rPr>
              <a:t>Nagtatrabaho</a:t>
            </a:r>
            <a:r>
              <a:rPr lang="en-US" sz="4400" dirty="0" smtClean="0">
                <a:solidFill>
                  <a:srgbClr val="FFFFFF"/>
                </a:solidFill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</a:rPr>
              <a:t>ako</a:t>
            </a:r>
            <a:r>
              <a:rPr lang="en-US" sz="4400" dirty="0" smtClean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74638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Awit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Eksejetikal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Balangkas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-706438" y="2971800"/>
            <a:ext cx="96980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1524000" lvl="2" indent="-609600">
              <a:buFont typeface="Arial" charset="0"/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(1-4)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/>
                <a:ea typeface="ＭＳ Ｐゴシック" pitchFamily="-112" charset="-128"/>
                <a:cs typeface="Arial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ni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David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latin typeface="Arial"/>
                <a:ea typeface="ＭＳ Ｐゴシック" pitchFamily="-112" charset="-128"/>
                <a:cs typeface="Arial"/>
              </a:rPr>
              <a:t>baon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and </a:t>
            </a:r>
            <a:r>
              <a:rPr lang="en-US" b="1" i="1" dirty="0" err="1" smtClean="0">
                <a:solidFill>
                  <a:srgbClr val="FFF69B"/>
                </a:solidFill>
                <a:latin typeface="Arial"/>
                <a:ea typeface="ＭＳ Ｐゴシック" pitchFamily="-112" charset="-128"/>
                <a:cs typeface="Arial"/>
              </a:rPr>
              <a:t>proteksyon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[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kagaya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pastol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kanyang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tupa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] ay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kaginhawaan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halip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takot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.</a:t>
            </a:r>
          </a:p>
          <a:p>
            <a:pPr marL="1524000" lvl="2" indent="-609600">
              <a:buFont typeface="Arial" charset="0"/>
              <a:buAutoNum type="romanUcPeriod"/>
              <a:defRPr/>
            </a:pP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(5)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/>
                <a:ea typeface="ＭＳ Ｐゴシック" pitchFamily="-112" charset="-128"/>
                <a:cs typeface="Arial"/>
              </a:rPr>
              <a:t>ugali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kabutihan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kay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David ay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pagdakila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sakanya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kagaya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nagtagumpay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harap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kanyang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kalaban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.</a:t>
            </a:r>
          </a:p>
          <a:p>
            <a:pPr marL="1524000" lvl="2" indent="-609600">
              <a:buFont typeface="Arial" charset="0"/>
              <a:buAutoNum type="romanUcPeriod"/>
              <a:defRPr/>
            </a:pP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(6)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/>
                <a:ea typeface="ＭＳ Ｐゴシック" pitchFamily="-112" charset="-128"/>
                <a:cs typeface="Arial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ni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David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patuloy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kabutihan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ipangako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makipagniig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kanya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tabernakulo</a:t>
            </a: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habangbuhay.</a:t>
            </a:r>
            <a:endParaRPr lang="en-US" b="1" dirty="0">
              <a:solidFill>
                <a:schemeClr val="bg1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8763000" cy="1569660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Eksejetikal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Idea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tugon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David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kabutihan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pinakita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binigay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niya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at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pagpuri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sakanya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makipagniig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walang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takot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kasama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Panginoon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tabernakulo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panghabangbuhay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sz="4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 err="1" smtClean="0">
                <a:latin typeface="Arial" charset="0"/>
                <a:ea typeface="ＭＳ Ｐゴシック" charset="0"/>
                <a:cs typeface="ＭＳ Ｐゴシック" charset="0"/>
              </a:rPr>
              <a:t>ibalik</a:t>
            </a:r>
            <a:r>
              <a:rPr lang="en-US" sz="4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4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 dirty="0" err="1" smtClean="0">
                <a:latin typeface="Arial" charset="0"/>
                <a:ea typeface="ＭＳ Ｐゴシック" charset="0"/>
                <a:cs typeface="ＭＳ Ｐゴシック" charset="0"/>
              </a:rPr>
              <a:t>Relasyon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1077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400" b="1" i="1" dirty="0" smtClean="0">
                <a:solidFill>
                  <a:srgbClr val="FFFFFF"/>
                </a:solidFill>
              </a:rPr>
              <a:t>Mateo 18:15-20 </a:t>
            </a:r>
            <a:br>
              <a:rPr lang="en-US" sz="4400" b="1" i="1" dirty="0" smtClean="0">
                <a:solidFill>
                  <a:srgbClr val="FFFFFF"/>
                </a:solidFill>
              </a:rPr>
            </a:br>
            <a:r>
              <a:rPr lang="en-US" sz="4400" b="1" i="1" dirty="0" err="1" smtClean="0">
                <a:solidFill>
                  <a:srgbClr val="FFFFFF"/>
                </a:solidFill>
              </a:rPr>
              <a:t>Eksejetikal</a:t>
            </a:r>
            <a:r>
              <a:rPr lang="en-US" sz="4400" b="1" i="1" dirty="0" smtClean="0">
                <a:solidFill>
                  <a:srgbClr val="FFFFFF"/>
                </a:solidFill>
              </a:rPr>
              <a:t> </a:t>
            </a:r>
            <a:r>
              <a:rPr lang="en-US" sz="4400" b="1" i="1" dirty="0" err="1" smtClean="0">
                <a:solidFill>
                  <a:srgbClr val="FFFFFF"/>
                </a:solidFill>
              </a:rPr>
              <a:t>Balangkas</a:t>
            </a:r>
            <a:r>
              <a:rPr lang="en-US" sz="4400" b="1" i="1" dirty="0" smtClean="0">
                <a:solidFill>
                  <a:srgbClr val="FFFFFF"/>
                </a:solidFill>
              </a:rPr>
              <a:t> 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Mateo </a:t>
            </a:r>
            <a:r>
              <a:rPr kumimoji="0" lang="en-US" sz="3600" dirty="0">
                <a:latin typeface="Helvetica" charset="0"/>
                <a:ea typeface="ＭＳ Ｐゴシック" charset="0"/>
                <a:cs typeface="ＭＳ Ｐゴシック" charset="0"/>
              </a:rPr>
              <a:t>18:15-20</a:t>
            </a:r>
            <a:endParaRPr kumimoji="0"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15 At kung </a:t>
            </a:r>
            <a:r>
              <a:rPr kumimoji="1" lang="en-US" sz="23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magkasala</a:t>
            </a:r>
            <a:r>
              <a:rPr kumimoji="1" lang="en-US" sz="23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laban</a:t>
            </a:r>
            <a:r>
              <a:rPr kumimoji="1" lang="en-US" sz="23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iyo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kapatid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pumaroon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ka, at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ipakilala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kaniya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kasalanan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ikaw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magisa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ikaw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nagwagi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iyong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kapatid.16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Datapuwa't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hindi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magsama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ka pa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isa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upang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bibig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saksi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tatlo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mapagtibay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bawa't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salita.17 At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sabihin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iglesia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at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ayaw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rin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pakinggan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iglesia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ipalagay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mo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siyang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tulad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Gentil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at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maniningil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buwis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.18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Katotohanang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sinasabi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lahat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mga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talian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tatalian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langit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 at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lahat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mga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kalagan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kakalagan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langit.19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Muling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sinasabi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pagkasunduan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inyo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lupa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nauukol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anomang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bagay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kanilang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hihingin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gagawin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kanila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aking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Ama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langit.20 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Sapagka't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kung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nagkakatipon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dalawa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tatlo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aking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pangalan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 ay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naroroon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ako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gitna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3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nila</a:t>
            </a:r>
            <a:r>
              <a:rPr kumimoji="1" lang="en-US" sz="23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kumimoji="1" lang="en-US" sz="23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Paano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Ibabalik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Bakit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Ibabalik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88" y="0"/>
            <a:ext cx="180634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331168"/>
            <a:ext cx="9067800" cy="541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(15)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pribadong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kasalanan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dapat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pagitan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kasangkot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lamang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para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madali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nagkasala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makabalik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Iglesia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(16)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kasalanan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walang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pananangap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pagtapos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pribadong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paghaharap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dapat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isabi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isa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dalawang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tao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lamang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upang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maayos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isang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nagkasala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(17a)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kasalanan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walang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pananangap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pagkatapos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pagtangka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isang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maliit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grupo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muling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dapat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idala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buong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Iglesia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upang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pampaudlot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patuloy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pagkasala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17b)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kasalanan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walang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pananangap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pagtapos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iharap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Iglesia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magresulta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bawat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miyembro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ituring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hindi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Kristiyano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nagkasala</a:t>
            </a:r>
            <a:r>
              <a:rPr lang="en-US" b="1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kasama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pagtanggal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bilang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kasapi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)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 </a:t>
            </a: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360" cy="1196752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I.	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(15-17)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sz="2400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Iglesia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maibalik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nagkasala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itago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piling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tao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9656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8288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II.	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(18-20)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pwede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ibalik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ipagpatuloy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himukin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ibalik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nagkasalang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mananampalataya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ito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karugtong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7526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(18-19)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Iglesia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pinagdasal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maibalik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ipatuloy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nagkasala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Kristiyano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kumikilos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ngalan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Panginoon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(18)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Iglesia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dapat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ipahayag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pagkasala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kawalan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kasalanan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batay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tinutukoy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Diyos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(19)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lider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simbahan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nagbigay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hatol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magkaroon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tiwala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kumilos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sila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ayon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kalooban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Diyos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(20)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Iglesisa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nagbabalik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patuloy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nagbabalik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nagkasala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kumikilos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ngaln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ni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Hesus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20272" cy="1916832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24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Ideyang</a:t>
            </a:r>
            <a:r>
              <a:rPr kumimoji="0" lang="en-US" sz="2400" u="sng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Eksejetikal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dahilan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kung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bakit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kailangan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wastong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ibalik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Kristiyanong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nagkasala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dahil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itong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panunumbalik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isinagawa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bilang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karugtong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kapangyarihan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Diyos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(15-17)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tamang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paraan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simbahan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para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nagkakasalang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Kristyano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pagpapanatili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impormasyon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pinaka-pribadong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pamamaraan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 </a:t>
            </a:r>
            <a:endParaRPr lang="en-US" b="1" dirty="0" smtClean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(18-20)</a:t>
            </a:r>
            <a:r>
              <a:rPr lang="en-US" b="1" dirty="0" smtClean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dahilan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kung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bakit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pwede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ipagpatuloy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himukin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nagkasalang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mananampalataya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dahil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kilos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isang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karugtong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kapangyarihan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Diyos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mismo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0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76802" name="Picture 3" descr="BeMoreV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89366" y="4165763"/>
            <a:ext cx="7086600" cy="2238852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sz="8000" b="1" dirty="0" err="1" smtClean="0">
                <a:ea typeface="Osaka" charset="0"/>
                <a:cs typeface="Osaka" charset="0"/>
              </a:rPr>
              <a:t>Maging</a:t>
            </a:r>
            <a:r>
              <a:rPr kumimoji="1" lang="en-US" sz="8000" b="1" dirty="0" smtClean="0">
                <a:ea typeface="Osaka" charset="0"/>
                <a:cs typeface="Osaka" charset="0"/>
              </a:rPr>
              <a:t> </a:t>
            </a:r>
            <a:r>
              <a:rPr kumimoji="1" lang="en-US" sz="8000" b="1" dirty="0" err="1" smtClean="0">
                <a:ea typeface="Osaka" charset="0"/>
                <a:cs typeface="Osaka" charset="0"/>
              </a:rPr>
              <a:t>Malinaw</a:t>
            </a:r>
            <a:r>
              <a:rPr kumimoji="1" lang="en-US" sz="8000" b="1" dirty="0" smtClean="0">
                <a:ea typeface="Osaka" charset="0"/>
                <a:cs typeface="Osaka" charset="0"/>
              </a:rPr>
              <a:t>!</a:t>
            </a:r>
            <a:endParaRPr kumimoji="1" lang="en-US" sz="6000" dirty="0">
              <a:ea typeface="Osaka" charset="0"/>
              <a:cs typeface="Osaka" charset="0"/>
            </a:endParaRPr>
          </a:p>
        </p:txBody>
      </p:sp>
      <p:sp>
        <p:nvSpPr>
          <p:cNvPr id="76804" name="Rounded Rectangular Callout 4"/>
          <p:cNvSpPr>
            <a:spLocks noChangeArrowheads="1"/>
          </p:cNvSpPr>
          <p:nvPr/>
        </p:nvSpPr>
        <p:spPr bwMode="auto">
          <a:xfrm rot="10800000" flipV="1">
            <a:off x="0" y="-228600"/>
            <a:ext cx="5724525" cy="2397125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dirty="0" err="1" smtClean="0"/>
              <a:t>Pwede</a:t>
            </a:r>
            <a:r>
              <a:rPr lang="en-US" sz="4800" dirty="0" smtClean="0"/>
              <a:t> ka bang </a:t>
            </a:r>
            <a:r>
              <a:rPr lang="en-US" sz="4800" dirty="0" err="1" smtClean="0"/>
              <a:t>maging</a:t>
            </a:r>
            <a:r>
              <a:rPr lang="en-US" sz="4800" dirty="0" smtClean="0"/>
              <a:t> </a:t>
            </a:r>
            <a:r>
              <a:rPr lang="en-US" sz="4800" dirty="0" err="1" smtClean="0"/>
              <a:t>mas</a:t>
            </a:r>
            <a:r>
              <a:rPr lang="en-US" sz="4800" dirty="0" smtClean="0"/>
              <a:t> </a:t>
            </a:r>
            <a:r>
              <a:rPr lang="en-US" sz="4800" dirty="0" err="1" smtClean="0"/>
              <a:t>malabo</a:t>
            </a:r>
            <a:r>
              <a:rPr lang="en-US" sz="4800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"/>
                <a:cs typeface="Arial"/>
              </a:rPr>
              <a:t>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Proseso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Paghahanda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Paglalahad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17564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905000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715000" y="5181600"/>
            <a:ext cx="20300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562600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813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985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95600" y="2819400"/>
            <a:ext cx="274248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Tulay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Layunin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191000" y="2336800"/>
            <a:ext cx="801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038600" y="5232400"/>
            <a:ext cx="1066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142541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609600" y="5638800"/>
            <a:ext cx="175561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Pumili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82548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Suriin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76937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1606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143000" y="2667000"/>
            <a:ext cx="147690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Tatlong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	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Paglalahad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	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Tanong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124200" y="2209800"/>
            <a:ext cx="296581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9686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2158518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122033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Mangaral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28600" y="3429000"/>
            <a:ext cx="3962400" cy="1752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0898" name="Picture 3" descr="DS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0" y="1828800"/>
            <a:ext cx="91440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nawawalang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sangkap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dirty="0" err="1" smtClean="0">
                <a:solidFill>
                  <a:schemeClr val="tx2"/>
                </a:solidFill>
              </a:rPr>
              <a:t>Paano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tayo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maging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mas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malinaw</a:t>
            </a:r>
            <a:r>
              <a:rPr lang="en-US" sz="4400" b="1" dirty="0" smtClean="0">
                <a:solidFill>
                  <a:schemeClr val="tx2"/>
                </a:solidFill>
              </a:rPr>
              <a:t>?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990600"/>
          </a:xfrm>
        </p:spPr>
        <p:txBody>
          <a:bodyPr/>
          <a:lstStyle/>
          <a:p>
            <a:pPr algn="ctr"/>
            <a:r>
              <a:rPr kumimoji="0"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Binubuo</a:t>
            </a:r>
            <a:r>
              <a:rPr kumimoji="0"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Eksejetikal</a:t>
            </a:r>
            <a:r>
              <a:rPr kumimoji="0"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kumimoji="0" lang="en-US" sz="36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36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Idea</a:t>
            </a:r>
            <a:r>
              <a:rPr kumimoji="0"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CPT</a:t>
            </a:r>
            <a:r>
              <a:rPr kumimoji="0"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charset="0"/>
              <a:buNone/>
            </a:pPr>
            <a:r>
              <a:rPr kumimoji="0"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endParaRPr kumimoji="0"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Wingdings" charset="0"/>
              <a:buNone/>
            </a:pPr>
            <a:r>
              <a:rPr kumimoji="0" lang="en-US" b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Tema</a:t>
            </a:r>
            <a:r>
              <a:rPr kumimoji="0"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kumimoji="0"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 dirty="0" err="1" smtClean="0"/>
              <a:t>Komplement</a:t>
            </a:r>
            <a:endParaRPr lang="en-US" sz="3200" b="1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 dirty="0" smtClean="0"/>
              <a:t>(</a:t>
            </a:r>
            <a:r>
              <a:rPr lang="en-US" sz="3200" b="1" dirty="0" err="1" smtClean="0"/>
              <a:t>Tulak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371600" y="3570288"/>
            <a:ext cx="2252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 smtClean="0">
                <a:ea typeface="ＭＳ Ｐゴシック" pitchFamily="-112" charset="-128"/>
                <a:cs typeface="ＭＳ Ｐゴシック" pitchFamily="-112" charset="-128"/>
              </a:rPr>
              <a:t>Ang</a:t>
            </a:r>
            <a:r>
              <a:rPr lang="en-US" sz="2800" b="1" u="sng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b="1" u="sng" dirty="0" err="1" smtClean="0">
                <a:ea typeface="ＭＳ Ｐゴシック" pitchFamily="-112" charset="-128"/>
                <a:cs typeface="ＭＳ Ｐゴシック" pitchFamily="-112" charset="-128"/>
              </a:rPr>
              <a:t>Tanong</a:t>
            </a:r>
            <a:endParaRPr lang="en-US" sz="2800" b="1" u="sng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105400" y="35814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 smtClean="0">
                <a:ea typeface="ＭＳ Ｐゴシック" pitchFamily="-112" charset="-128"/>
                <a:cs typeface="ＭＳ Ｐゴシック" pitchFamily="-112" charset="-128"/>
              </a:rPr>
              <a:t>Ang</a:t>
            </a:r>
            <a:r>
              <a:rPr lang="en-US" sz="2800" b="1" u="sng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2800" b="1" u="sng" dirty="0" err="1" smtClean="0">
                <a:ea typeface="ＭＳ Ｐゴシック" pitchFamily="-112" charset="-128"/>
                <a:cs typeface="ＭＳ Ｐゴシック" pitchFamily="-112" charset="-128"/>
              </a:rPr>
              <a:t>Sagot</a:t>
            </a:r>
            <a:endParaRPr lang="en-US" sz="2800" b="1" u="sng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371600" y="4191000"/>
            <a:ext cx="3352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dahilan</a:t>
            </a:r>
            <a:r>
              <a:rPr lang="en-US" dirty="0" smtClean="0"/>
              <a:t> </a:t>
            </a:r>
            <a:r>
              <a:rPr lang="en-US" dirty="0" err="1" smtClean="0"/>
              <a:t>bakit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tao</a:t>
            </a:r>
            <a:r>
              <a:rPr lang="en-US" dirty="0" smtClean="0"/>
              <a:t> ay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purihin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Diyos</a:t>
            </a:r>
            <a:r>
              <a:rPr lang="en-US" dirty="0" smtClean="0"/>
              <a:t>…</a:t>
            </a:r>
            <a:endParaRPr lang="en-US" b="1" dirty="0" smtClean="0"/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371600" y="54102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pagsubok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karakter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isang</a:t>
            </a:r>
            <a:r>
              <a:rPr lang="en-US" b="1" dirty="0" smtClean="0"/>
              <a:t> </a:t>
            </a:r>
            <a:r>
              <a:rPr lang="en-US" b="1" dirty="0" err="1" smtClean="0"/>
              <a:t>tao</a:t>
            </a:r>
            <a:endParaRPr lang="en-US" b="1" dirty="0" smtClean="0"/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51519" y="4361036"/>
            <a:ext cx="8640961" cy="230832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BABALA:</a:t>
            </a:r>
          </a:p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Pagsusulat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pahayag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ito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apat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punto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ipwersa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ka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maging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malinaw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kung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tingin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mo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kahulugan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isang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seksyon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Banal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Kasulatan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Maaari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maging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malinaw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ngunit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mali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kailangan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parin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magandang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hermeneutics!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Paksa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Ano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+X+Z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Anyo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?</a:t>
            </a:r>
            <a:endParaRPr lang="en-US" sz="8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33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Komplement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30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31" name="Text Box 10"/>
            <p:cNvSpPr txBox="1">
              <a:spLocks noChangeArrowheads="1"/>
            </p:cNvSpPr>
            <p:nvPr/>
          </p:nvSpPr>
          <p:spPr bwMode="auto">
            <a:xfrm>
              <a:off x="135" y="1753"/>
              <a:ext cx="102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>“</a:t>
              </a: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Ang</a:t>
              </a: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>”</a:t>
              </a:r>
              <a:r>
                <a:rPr lang="en-US" b="1" dirty="0">
                  <a:latin typeface="Arial"/>
                  <a:ea typeface="ＭＳ Ｐゴシック" charset="-128"/>
                  <a:cs typeface="Arial"/>
                </a:rPr>
                <a:t/>
              </a:r>
              <a:br>
                <a:rPr lang="en-US" b="1" dirty="0">
                  <a:latin typeface="Arial"/>
                  <a:ea typeface="ＭＳ Ｐゴシック" charset="-128"/>
                  <a:cs typeface="Arial"/>
                </a:rPr>
              </a:br>
              <a:r>
                <a:rPr lang="en-US" b="1" dirty="0">
                  <a:latin typeface="Arial"/>
                  <a:ea typeface="ＭＳ Ｐゴシック" charset="-128"/>
                  <a:cs typeface="Arial"/>
                </a:rPr>
                <a:t>+</a:t>
              </a: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/>
              </a:r>
              <a:br>
                <a:rPr lang="en-US" b="1" dirty="0" smtClean="0">
                  <a:latin typeface="Arial"/>
                  <a:ea typeface="ＭＳ Ｐゴシック" charset="-128"/>
                  <a:cs typeface="Arial"/>
                </a:rPr>
              </a:b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katangian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28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9" name="Text Box 14"/>
            <p:cNvSpPr txBox="1">
              <a:spLocks noChangeArrowheads="1"/>
            </p:cNvSpPr>
            <p:nvPr/>
          </p:nvSpPr>
          <p:spPr bwMode="auto">
            <a:xfrm>
              <a:off x="48" y="1680"/>
              <a:ext cx="122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>“ay” </a:t>
              </a:r>
              <a:r>
                <a:rPr lang="en-US" b="1" dirty="0">
                  <a:latin typeface="Arial"/>
                  <a:ea typeface="ＭＳ Ｐゴシック" charset="-128"/>
                  <a:cs typeface="Arial"/>
                </a:rPr>
                <a:t>+</a:t>
              </a: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/>
              </a:r>
              <a:br>
                <a:rPr lang="en-US" b="1" dirty="0" smtClean="0">
                  <a:latin typeface="Arial"/>
                  <a:ea typeface="ＭＳ Ｐゴシック" charset="-128"/>
                  <a:cs typeface="Arial"/>
                </a:rPr>
              </a:b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katangiang</a:t>
              </a:r>
              <a:endParaRPr lang="en-US" b="1" dirty="0" smtClean="0">
                <a:latin typeface="Arial"/>
                <a:ea typeface="ＭＳ Ｐゴシック" charset="-128"/>
                <a:cs typeface="Arial"/>
              </a:endParaRPr>
            </a:p>
            <a:p>
              <a:pPr algn="ctr">
                <a:defRPr/>
              </a:pP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nagtutugma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0" y="2590800"/>
            <a:ext cx="2057400" cy="1600200"/>
            <a:chOff x="1344" y="1632"/>
            <a:chExt cx="1296" cy="1008"/>
          </a:xfrm>
          <a:solidFill>
            <a:schemeClr val="bg1"/>
          </a:solidFill>
        </p:grpSpPr>
        <p:sp>
          <p:nvSpPr>
            <p:cNvPr id="90126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1617" y="1920"/>
              <a:ext cx="6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Tema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chemeClr val="bg1"/>
          </a:solidFill>
        </p:grpSpPr>
        <p:sp>
          <p:nvSpPr>
            <p:cNvPr id="90124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4320" y="1824"/>
              <a:ext cx="118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>Sa </a:t>
              </a: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ilalim</a:t>
              </a:r>
              <a:r>
                <a:rPr lang="en-US" b="1" dirty="0" smtClean="0">
                  <a:latin typeface="Arial"/>
                  <a:ea typeface="ＭＳ Ｐゴシック" charset="-128"/>
                  <a:cs typeface="Arial"/>
                </a:rPr>
                <a:t> </a:t>
              </a: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na</a:t>
              </a:r>
              <a:endParaRPr lang="en-US" b="1" dirty="0" smtClean="0">
                <a:latin typeface="Arial"/>
                <a:ea typeface="ＭＳ Ｐゴシック" charset="-128"/>
                <a:cs typeface="Arial"/>
              </a:endParaRPr>
            </a:p>
            <a:p>
              <a:pPr algn="ctr">
                <a:defRPr/>
              </a:pPr>
              <a:r>
                <a:rPr lang="en-US" b="1" dirty="0" err="1" smtClean="0">
                  <a:latin typeface="Arial"/>
                  <a:ea typeface="ＭＳ Ｐゴシック" charset="-128"/>
                  <a:cs typeface="Arial"/>
                </a:rPr>
                <a:t>Tema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98059"/>
              </p:ext>
            </p:extLst>
          </p:nvPr>
        </p:nvGraphicFramePr>
        <p:xfrm>
          <a:off x="0" y="1241377"/>
          <a:ext cx="8496944" cy="56166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668863"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Z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1</a:t>
                      </a:r>
                      <a:endParaRPr lang="en-SG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X</a:t>
                      </a:r>
                      <a:endParaRPr lang="en-SG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Z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2</a:t>
                      </a:r>
                      <a:endParaRPr lang="en-SG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Y</a:t>
                      </a:r>
                      <a:endParaRPr lang="en-SG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</a:tr>
              <a:tr h="989552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Tagumpay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kay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Satanas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1600" b="1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Tiwala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kay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Kristo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9104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Ang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Paraan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kung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(i.e. “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Ang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daan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…”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Ang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Panginoon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nag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tagumpay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kay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Satanas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pamagitan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Pagpagana upang magtiwala kay Kristo</a:t>
                      </a:r>
                      <a:r>
                        <a:rPr lang="en-US" sz="2400" b="1" baseline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lamang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9104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Ang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dahilan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kung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bakit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Magtiwala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tayo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kay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Kristo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ng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walang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takot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pamagitan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Magtiwala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baon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niya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hindi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24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atin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12192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Anyo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00800" y="2971800"/>
            <a:ext cx="2743200" cy="1752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057400" y="2819400"/>
            <a:ext cx="2181225" cy="1981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2819400"/>
            <a:ext cx="1921768" cy="1752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267200" y="2895600"/>
            <a:ext cx="17526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400800" y="4724400"/>
            <a:ext cx="2743200" cy="187714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057400" y="4953000"/>
            <a:ext cx="1981200" cy="1905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4876800"/>
            <a:ext cx="19050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267200" y="4876800"/>
            <a:ext cx="1600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17093</TotalTime>
  <Words>1962</Words>
  <Application>Microsoft Macintosh PowerPoint</Application>
  <PresentationFormat>On-screen Show (4:3)</PresentationFormat>
  <Paragraphs>333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Contemporary</vt:lpstr>
      <vt:lpstr>Warp</vt:lpstr>
      <vt:lpstr>Bar Code</vt:lpstr>
      <vt:lpstr>Default Design</vt:lpstr>
      <vt:lpstr>Gel Slide</vt:lpstr>
      <vt:lpstr>1_untitled 1</vt:lpstr>
      <vt:lpstr>Blank Presentation</vt:lpstr>
      <vt:lpstr>1_Schmooze</vt:lpstr>
      <vt:lpstr>Schmooze</vt:lpstr>
      <vt:lpstr>Orbit</vt:lpstr>
      <vt:lpstr>Eksejetikal na Pagbabalangkas</vt:lpstr>
      <vt:lpstr>Karanasan sa Sodom(Gen. 19)</vt:lpstr>
      <vt:lpstr>What do you do for a living?</vt:lpstr>
      <vt:lpstr>Could you be more vague?</vt:lpstr>
      <vt:lpstr>Ang Proseso sa Paghahanda ng Paglalahad na Sermon</vt:lpstr>
      <vt:lpstr>Kadalasan ang ating Pangunahing Ideya ay may nawawalang sangkap.</vt:lpstr>
      <vt:lpstr>Binubuo ang Eksejetikal na Idea(CPT)</vt:lpstr>
      <vt:lpstr>Ano ang Z1+X+Z2+Y na Anyo?</vt:lpstr>
      <vt:lpstr>Halimbawa 1 ng Z1+X+Z2+Y na Anyo</vt:lpstr>
      <vt:lpstr>Halimbawa 2 of Z1+X+Z2+Y Form</vt:lpstr>
      <vt:lpstr>Halimbawa 3 of Z1+X+Z2+Y Form</vt:lpstr>
      <vt:lpstr>Siyasatin Z1+X+Z2+Y na Anyo</vt:lpstr>
      <vt:lpstr>Siyasatin Z1+X+Z2+Y na Anyo</vt:lpstr>
      <vt:lpstr>Homiletikal na tanong &amp; katangian</vt:lpstr>
      <vt:lpstr>Homiletikal Tanong &amp; Katangian</vt:lpstr>
      <vt:lpstr>Homiletikal Tanong &amp; Katangian</vt:lpstr>
      <vt:lpstr>Pano natin malaman kung anong katangian ang gamitin?</vt:lpstr>
      <vt:lpstr>Anong klaseng hayop ka?</vt:lpstr>
      <vt:lpstr>Awit 23</vt:lpstr>
      <vt:lpstr>Ikaw ay isang Tupa</vt:lpstr>
      <vt:lpstr>Pinapatnubayan niya ako sa siping ng mga tubig na pahingahan</vt:lpstr>
      <vt:lpstr>Awit 23</vt:lpstr>
      <vt:lpstr>Awit 23 Eksejetikal Balangkas</vt:lpstr>
      <vt:lpstr>PowerPoint Presentation</vt:lpstr>
      <vt:lpstr>“Iyong pinaghahandaan ako ng dulang sa harap ko sa harapan ng aking mga kaaway” (v. 5)</vt:lpstr>
      <vt:lpstr>Awit 23 Eksejetikal Balangkas</vt:lpstr>
      <vt:lpstr>Awit 23</vt:lpstr>
      <vt:lpstr>Ano ang tatahan “sa bahay ng Panginoon magpakailan man”?</vt:lpstr>
      <vt:lpstr>Awit 23 Eksjetikal Balangkas</vt:lpstr>
      <vt:lpstr>Awit 23 Eksejetikal Balangkas</vt:lpstr>
      <vt:lpstr>Paano ibalik ang Relasyon</vt:lpstr>
      <vt:lpstr>Mateo 18:15-20</vt:lpstr>
      <vt:lpstr>I. (15-17) Ang tamang paraan ng Iglesia na maibalik ang isang nagkasala na Kristiyano ay dapat itago sa piling tao lamang hanggang maaari.   </vt:lpstr>
      <vt:lpstr>II. (18-20) Ang dahilan kung bakit pwede ibalik o ipagpatuloy na himukin ibalik ang mga nagkasalang mananampalataya ay dahil ang kilos na ito ay isang karugtong ng kapangyarihan ng Diyos mismo!</vt:lpstr>
      <vt:lpstr>Ideyang Eksejetikal: Ang dahilan kung bakit kailangan wastong ibalik ang isang Kristiyanong nagkasala ay dahil itong panunumbalik ay isinagawa bilang karugtong ng kapangyarihan ng Diyos.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165</cp:revision>
  <dcterms:created xsi:type="dcterms:W3CDTF">2017-01-30T14:28:02Z</dcterms:created>
  <dcterms:modified xsi:type="dcterms:W3CDTF">2017-02-08T01:45:59Z</dcterms:modified>
</cp:coreProperties>
</file>